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57" r:id="rId3"/>
    <p:sldId id="258" r:id="rId4"/>
    <p:sldId id="259" r:id="rId5"/>
    <p:sldId id="260" r:id="rId6"/>
    <p:sldId id="276" r:id="rId7"/>
    <p:sldId id="277" r:id="rId8"/>
    <p:sldId id="263" r:id="rId9"/>
    <p:sldId id="264" r:id="rId10"/>
    <p:sldId id="265" r:id="rId11"/>
    <p:sldId id="266" r:id="rId12"/>
    <p:sldId id="275" r:id="rId13"/>
    <p:sldId id="278" r:id="rId14"/>
    <p:sldId id="279" r:id="rId15"/>
  </p:sldIdLst>
  <p:sldSz cx="9144000" cy="5143500" type="screen16x9"/>
  <p:notesSz cx="6858000" cy="9144000"/>
  <p:embeddedFontLst>
    <p:embeddedFont>
      <p:font typeface="Lato" panose="020F0502020204030203" pitchFamily="34" charset="0"/>
      <p:regular r:id="rId17"/>
      <p:bold r:id="rId18"/>
      <p:italic r:id="rId19"/>
      <p:boldItalic r:id="rId20"/>
    </p:embeddedFont>
    <p:embeddedFont>
      <p:font typeface="Raleway" pitchFamily="2" charset="0"/>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064" autoAdjust="0"/>
  </p:normalViewPr>
  <p:slideViewPr>
    <p:cSldViewPr snapToGrid="0">
      <p:cViewPr varScale="1">
        <p:scale>
          <a:sx n="121" d="100"/>
          <a:sy n="121" d="100"/>
        </p:scale>
        <p:origin x="84" y="624"/>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media1.m4a>
</file>

<file path=ppt/media/media10.m4a>
</file>

<file path=ppt/media/media11.m4a>
</file>

<file path=ppt/media/media12.m4a>
</file>

<file path=ppt/media/media13.m4a>
</file>

<file path=ppt/media/media14.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 name="Google Shape;8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g2f153a16f95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2" name="Google Shape;142;g2f153a16f95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2f1667ec186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2f1667ec186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b="0"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g2f136a9bf52_0_1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8" name="Google Shape;218;g2f136a9bf52_0_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g2f153a16f95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g2f153a16f95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2f1667ec186_0_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2f1667ec186_0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f1edfdc48f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f1edfdc48f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7fd7f134dd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7fd7f134dd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32A514B2-A2A4-363C-CD6A-35B859FB067A}"/>
            </a:ext>
          </a:extLst>
        </p:cNvPr>
        <p:cNvGrpSpPr/>
        <p:nvPr/>
      </p:nvGrpSpPr>
      <p:grpSpPr>
        <a:xfrm>
          <a:off x="0" y="0"/>
          <a:ext cx="0" cy="0"/>
          <a:chOff x="0" y="0"/>
          <a:chExt cx="0" cy="0"/>
        </a:xfrm>
      </p:grpSpPr>
      <p:sp>
        <p:nvSpPr>
          <p:cNvPr id="108" name="Google Shape;108;g27fd7f134dd_0_8:notes">
            <a:extLst>
              <a:ext uri="{FF2B5EF4-FFF2-40B4-BE49-F238E27FC236}">
                <a16:creationId xmlns:a16="http://schemas.microsoft.com/office/drawing/2014/main" id="{04BDAC4E-3E13-487B-D921-7C18DBF23F8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7fd7f134dd_0_8:notes">
            <a:extLst>
              <a:ext uri="{FF2B5EF4-FFF2-40B4-BE49-F238E27FC236}">
                <a16:creationId xmlns:a16="http://schemas.microsoft.com/office/drawing/2014/main" id="{BD58FCCA-0805-3033-C59B-E52504B200DC}"/>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0106820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a:extLst>
            <a:ext uri="{FF2B5EF4-FFF2-40B4-BE49-F238E27FC236}">
              <a16:creationId xmlns:a16="http://schemas.microsoft.com/office/drawing/2014/main" id="{6B1AD2BE-F4CF-0B6B-1B25-86122A6DF391}"/>
            </a:ext>
          </a:extLst>
        </p:cNvPr>
        <p:cNvGrpSpPr/>
        <p:nvPr/>
      </p:nvGrpSpPr>
      <p:grpSpPr>
        <a:xfrm>
          <a:off x="0" y="0"/>
          <a:ext cx="0" cy="0"/>
          <a:chOff x="0" y="0"/>
          <a:chExt cx="0" cy="0"/>
        </a:xfrm>
      </p:grpSpPr>
      <p:sp>
        <p:nvSpPr>
          <p:cNvPr id="108" name="Google Shape;108;g27fd7f134dd_0_8:notes">
            <a:extLst>
              <a:ext uri="{FF2B5EF4-FFF2-40B4-BE49-F238E27FC236}">
                <a16:creationId xmlns:a16="http://schemas.microsoft.com/office/drawing/2014/main" id="{DABBAE1C-87AE-2C76-C698-926C7579B92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7fd7f134dd_0_8:notes">
            <a:extLst>
              <a:ext uri="{FF2B5EF4-FFF2-40B4-BE49-F238E27FC236}">
                <a16:creationId xmlns:a16="http://schemas.microsoft.com/office/drawing/2014/main" id="{52271D00-A141-60FB-15A7-B1CC32DBD54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996765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f25896a25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f25896a25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f153a16f95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f153a16f95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4;p2"/>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
        <p:nvSpPr>
          <p:cNvPr id="15" name="Google Shape;15;p2"/>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6" name="Google Shape;16;p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80"/>
        <p:cNvGrpSpPr/>
        <p:nvPr/>
      </p:nvGrpSpPr>
      <p:grpSpPr>
        <a:xfrm>
          <a:off x="0" y="0"/>
          <a:ext cx="0" cy="0"/>
          <a:chOff x="0" y="0"/>
          <a:chExt cx="0" cy="0"/>
        </a:xfrm>
      </p:grpSpPr>
      <p:sp>
        <p:nvSpPr>
          <p:cNvPr id="81" name="Google Shape;81;p12"/>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Google Shape;21;p3"/>
          <p:cNvSpPr txBox="1">
            <a:spLocks noGrp="1"/>
          </p:cNvSpPr>
          <p:nvPr>
            <p:ph type="title"/>
          </p:nvPr>
        </p:nvSpPr>
        <p:spPr>
          <a:xfrm>
            <a:off x="729450" y="1322450"/>
            <a:ext cx="7688400" cy="15186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22" name="Google Shape;22;p3"/>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28;p4"/>
          <p:cNvSpPr txBox="1">
            <a:spLocks noGrp="1"/>
          </p:cNvSpPr>
          <p:nvPr>
            <p:ph type="title"/>
          </p:nvPr>
        </p:nvSpPr>
        <p:spPr>
          <a:xfrm>
            <a:off x="729450" y="1318650"/>
            <a:ext cx="76887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29" name="Google Shape;29;p4"/>
          <p:cNvSpPr txBox="1">
            <a:spLocks noGrp="1"/>
          </p:cNvSpPr>
          <p:nvPr>
            <p:ph type="body" idx="1"/>
          </p:nvPr>
        </p:nvSpPr>
        <p:spPr>
          <a:xfrm>
            <a:off x="729450" y="2078875"/>
            <a:ext cx="76887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0" name="Google Shape;30;p4"/>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5"/>
          <p:cNvSpPr txBox="1">
            <a:spLocks noGrp="1"/>
          </p:cNvSpPr>
          <p:nvPr>
            <p:ph type="title"/>
          </p:nvPr>
        </p:nvSpPr>
        <p:spPr>
          <a:xfrm>
            <a:off x="729450" y="1318650"/>
            <a:ext cx="7688400" cy="535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37" name="Google Shape;37;p5"/>
          <p:cNvSpPr txBox="1">
            <a:spLocks noGrp="1"/>
          </p:cNvSpPr>
          <p:nvPr>
            <p:ph type="body" idx="1"/>
          </p:nvPr>
        </p:nvSpPr>
        <p:spPr>
          <a:xfrm>
            <a:off x="729325"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8" name="Google Shape;38;p5"/>
          <p:cNvSpPr txBox="1">
            <a:spLocks noGrp="1"/>
          </p:cNvSpPr>
          <p:nvPr>
            <p:ph type="body" idx="2"/>
          </p:nvPr>
        </p:nvSpPr>
        <p:spPr>
          <a:xfrm>
            <a:off x="4643604" y="2078875"/>
            <a:ext cx="3774300" cy="22611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39" name="Google Shape;39;p5"/>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 name="Google Shape;52;p7"/>
          <p:cNvSpPr txBox="1">
            <a:spLocks noGrp="1"/>
          </p:cNvSpPr>
          <p:nvPr>
            <p:ph type="title"/>
          </p:nvPr>
        </p:nvSpPr>
        <p:spPr>
          <a:xfrm>
            <a:off x="730000" y="1318650"/>
            <a:ext cx="3300900" cy="13815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53" name="Google Shape;53;p7"/>
          <p:cNvSpPr txBox="1">
            <a:spLocks noGrp="1"/>
          </p:cNvSpPr>
          <p:nvPr>
            <p:ph type="body" idx="1"/>
          </p:nvPr>
        </p:nvSpPr>
        <p:spPr>
          <a:xfrm>
            <a:off x="721225" y="2781725"/>
            <a:ext cx="3300900" cy="1597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54" name="Google Shape;54;p7"/>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 name="Google Shape;59;p8"/>
          <p:cNvSpPr txBox="1">
            <a:spLocks noGrp="1"/>
          </p:cNvSpPr>
          <p:nvPr>
            <p:ph type="title"/>
          </p:nvPr>
        </p:nvSpPr>
        <p:spPr>
          <a:xfrm>
            <a:off x="729450" y="864300"/>
            <a:ext cx="7021200" cy="29850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60" name="Google Shape;60;p8"/>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 name="Google Shape;66;p9"/>
          <p:cNvSpPr txBox="1">
            <a:spLocks noGrp="1"/>
          </p:cNvSpPr>
          <p:nvPr>
            <p:ph type="title"/>
          </p:nvPr>
        </p:nvSpPr>
        <p:spPr>
          <a:xfrm>
            <a:off x="730000" y="1318650"/>
            <a:ext cx="3300900" cy="1687200"/>
          </a:xfrm>
          <a:prstGeom prst="rect">
            <a:avLst/>
          </a:prstGeom>
        </p:spPr>
        <p:txBody>
          <a:bodyPr spcFirstLastPara="1" wrap="square" lIns="91425" tIns="91425" rIns="91425" bIns="91425" anchor="t" anchorCtr="0">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a:endParaRPr/>
          </a:p>
        </p:txBody>
      </p:sp>
      <p:sp>
        <p:nvSpPr>
          <p:cNvPr id="67" name="Google Shape;67;p9"/>
          <p:cNvSpPr txBox="1">
            <a:spLocks noGrp="1"/>
          </p:cNvSpPr>
          <p:nvPr>
            <p:ph type="subTitle" idx="1"/>
          </p:nvPr>
        </p:nvSpPr>
        <p:spPr>
          <a:xfrm>
            <a:off x="724950" y="3161525"/>
            <a:ext cx="3300900" cy="759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68" name="Google Shape;68;p9"/>
          <p:cNvSpPr txBox="1">
            <a:spLocks noGrp="1"/>
          </p:cNvSpPr>
          <p:nvPr>
            <p:ph type="body" idx="2"/>
          </p:nvPr>
        </p:nvSpPr>
        <p:spPr>
          <a:xfrm>
            <a:off x="5174225" y="1352625"/>
            <a:ext cx="3374400" cy="30255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69" name="Google Shape;69;p9"/>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70"/>
        <p:cNvGrpSpPr/>
        <p:nvPr/>
      </p:nvGrpSpPr>
      <p:grpSpPr>
        <a:xfrm>
          <a:off x="0" y="0"/>
          <a:ext cx="0" cy="0"/>
          <a:chOff x="0" y="0"/>
          <a:chExt cx="0" cy="0"/>
        </a:xfrm>
      </p:grpSpPr>
      <p:sp>
        <p:nvSpPr>
          <p:cNvPr id="71" name="Google Shape;71;p10"/>
          <p:cNvSpPr txBox="1">
            <a:spLocks noGrp="1"/>
          </p:cNvSpPr>
          <p:nvPr>
            <p:ph type="body" idx="1"/>
          </p:nvPr>
        </p:nvSpPr>
        <p:spPr>
          <a:xfrm>
            <a:off x="724950" y="4372551"/>
            <a:ext cx="7697400" cy="4605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300"/>
              <a:buNone/>
              <a:defRPr/>
            </a:lvl1pPr>
          </a:lstStyle>
          <a:p>
            <a:endParaRPr/>
          </a:p>
        </p:txBody>
      </p:sp>
      <p:sp>
        <p:nvSpPr>
          <p:cNvPr id="72" name="Google Shape;72;p10"/>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 name="Google Shape;77;p11"/>
          <p:cNvSpPr txBox="1">
            <a:spLocks noGrp="1"/>
          </p:cNvSpPr>
          <p:nvPr>
            <p:ph type="title" hasCustomPrompt="1"/>
          </p:nvPr>
        </p:nvSpPr>
        <p:spPr>
          <a:xfrm>
            <a:off x="729450" y="733950"/>
            <a:ext cx="7688400" cy="1244700"/>
          </a:xfrm>
          <a:prstGeom prst="rect">
            <a:avLst/>
          </a:prstGeom>
        </p:spPr>
        <p:txBody>
          <a:bodyPr spcFirstLastPara="1" wrap="square" lIns="91425" tIns="91425" rIns="91425" bIns="91425" anchor="t" anchorCtr="0">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a:spLocks noGrp="1"/>
          </p:cNvSpPr>
          <p:nvPr>
            <p:ph type="body" idx="1"/>
          </p:nvPr>
        </p:nvSpPr>
        <p:spPr>
          <a:xfrm>
            <a:off x="729450" y="2272888"/>
            <a:ext cx="7688400" cy="15804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Clr>
                <a:schemeClr val="lt1"/>
              </a:buClr>
              <a:buSzPts val="1300"/>
              <a:buChar char="●"/>
              <a:defRPr>
                <a:solidFill>
                  <a:schemeClr val="lt1"/>
                </a:solidFill>
              </a:defRPr>
            </a:lvl1pPr>
            <a:lvl2pPr marL="914400" lvl="1" indent="-298450">
              <a:spcBef>
                <a:spcPts val="0"/>
              </a:spcBef>
              <a:spcAft>
                <a:spcPts val="0"/>
              </a:spcAft>
              <a:buClr>
                <a:schemeClr val="lt1"/>
              </a:buClr>
              <a:buSzPts val="1100"/>
              <a:buChar char="○"/>
              <a:defRPr>
                <a:solidFill>
                  <a:schemeClr val="lt1"/>
                </a:solidFill>
              </a:defRPr>
            </a:lvl2pPr>
            <a:lvl3pPr marL="1371600" lvl="2" indent="-298450">
              <a:spcBef>
                <a:spcPts val="0"/>
              </a:spcBef>
              <a:spcAft>
                <a:spcPts val="0"/>
              </a:spcAft>
              <a:buClr>
                <a:schemeClr val="lt1"/>
              </a:buClr>
              <a:buSzPts val="1100"/>
              <a:buChar char="■"/>
              <a:defRPr>
                <a:solidFill>
                  <a:schemeClr val="lt1"/>
                </a:solidFill>
              </a:defRPr>
            </a:lvl3pPr>
            <a:lvl4pPr marL="1828800" lvl="3" indent="-298450">
              <a:spcBef>
                <a:spcPts val="0"/>
              </a:spcBef>
              <a:spcAft>
                <a:spcPts val="0"/>
              </a:spcAft>
              <a:buClr>
                <a:schemeClr val="lt1"/>
              </a:buClr>
              <a:buSzPts val="1100"/>
              <a:buChar char="●"/>
              <a:defRPr>
                <a:solidFill>
                  <a:schemeClr val="lt1"/>
                </a:solidFill>
              </a:defRPr>
            </a:lvl4pPr>
            <a:lvl5pPr marL="2286000" lvl="4" indent="-298450">
              <a:spcBef>
                <a:spcPts val="0"/>
              </a:spcBef>
              <a:spcAft>
                <a:spcPts val="0"/>
              </a:spcAft>
              <a:buClr>
                <a:schemeClr val="lt1"/>
              </a:buClr>
              <a:buSzPts val="1100"/>
              <a:buChar char="○"/>
              <a:defRPr>
                <a:solidFill>
                  <a:schemeClr val="lt1"/>
                </a:solidFill>
              </a:defRPr>
            </a:lvl5pPr>
            <a:lvl6pPr marL="2743200" lvl="5" indent="-298450">
              <a:spcBef>
                <a:spcPts val="0"/>
              </a:spcBef>
              <a:spcAft>
                <a:spcPts val="0"/>
              </a:spcAft>
              <a:buClr>
                <a:schemeClr val="lt1"/>
              </a:buClr>
              <a:buSzPts val="1100"/>
              <a:buChar char="■"/>
              <a:defRPr>
                <a:solidFill>
                  <a:schemeClr val="lt1"/>
                </a:solidFill>
              </a:defRPr>
            </a:lvl6pPr>
            <a:lvl7pPr marL="3200400" lvl="6" indent="-298450">
              <a:spcBef>
                <a:spcPts val="0"/>
              </a:spcBef>
              <a:spcAft>
                <a:spcPts val="0"/>
              </a:spcAft>
              <a:buClr>
                <a:schemeClr val="lt1"/>
              </a:buClr>
              <a:buSzPts val="1100"/>
              <a:buChar char="●"/>
              <a:defRPr>
                <a:solidFill>
                  <a:schemeClr val="lt1"/>
                </a:solidFill>
              </a:defRPr>
            </a:lvl7pPr>
            <a:lvl8pPr marL="3657600" lvl="7" indent="-298450">
              <a:spcBef>
                <a:spcPts val="0"/>
              </a:spcBef>
              <a:spcAft>
                <a:spcPts val="0"/>
              </a:spcAft>
              <a:buClr>
                <a:schemeClr val="lt1"/>
              </a:buClr>
              <a:buSzPts val="1100"/>
              <a:buChar char="○"/>
              <a:defRPr>
                <a:solidFill>
                  <a:schemeClr val="lt1"/>
                </a:solidFill>
              </a:defRPr>
            </a:lvl8pPr>
            <a:lvl9pPr marL="4114800" lvl="8" indent="-298450">
              <a:spcBef>
                <a:spcPts val="0"/>
              </a:spcBef>
              <a:spcAft>
                <a:spcPts val="0"/>
              </a:spcAft>
              <a:buClr>
                <a:schemeClr val="lt1"/>
              </a:buClr>
              <a:buSzPts val="1100"/>
              <a:buChar char="■"/>
              <a:defRPr>
                <a:solidFill>
                  <a:schemeClr val="lt1"/>
                </a:solidFill>
              </a:defRPr>
            </a:lvl9pPr>
          </a:lstStyle>
          <a:p>
            <a:endParaRPr/>
          </a:p>
        </p:txBody>
      </p:sp>
      <p:sp>
        <p:nvSpPr>
          <p:cNvPr id="79" name="Google Shape;79;p11"/>
          <p:cNvSpPr txBox="1">
            <a:spLocks noGrp="1"/>
          </p:cNvSpPr>
          <p:nvPr>
            <p:ph type="sldNum" idx="12"/>
          </p:nvPr>
        </p:nvSpPr>
        <p:spPr>
          <a:xfrm>
            <a:off x="8536302" y="4749851"/>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sz="2800" b="1">
                <a:solidFill>
                  <a:schemeClr val="dk2"/>
                </a:solidFill>
                <a:latin typeface="Raleway"/>
                <a:ea typeface="Raleway"/>
                <a:cs typeface="Raleway"/>
                <a:sym typeface="Raleway"/>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marL="914400" lvl="1"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marL="1371600" lvl="2"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marL="1828800" lvl="3"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marL="2286000" lvl="4"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marL="2743200" lvl="5"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marL="3200400" lvl="6"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marL="3657600" lvl="7"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marL="4114800" lvl="8" indent="-29845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a:endParaRPr/>
          </a:p>
        </p:txBody>
      </p:sp>
      <p:sp>
        <p:nvSpPr>
          <p:cNvPr id="8" name="Google Shape;8;p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3" r:id="rId5"/>
    <p:sldLayoutId id="2147483654" r:id="rId6"/>
    <p:sldLayoutId id="2147483655" r:id="rId7"/>
    <p:sldLayoutId id="2147483656" r:id="rId8"/>
    <p:sldLayoutId id="2147483657" r:id="rId9"/>
    <p:sldLayoutId id="2147483658" r:id="rId10"/>
  </p:sldLayoutIdLst>
  <p:transition spd="med">
    <p:fade thruBlk="1"/>
  </p:transition>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1.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hyperlink" Target="https://catalog.data.gov/dataset/crime-data-from-2020-to-present" TargetMode="Externa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13"/>
          <p:cNvSpPr txBox="1">
            <a:spLocks noGrp="1"/>
          </p:cNvSpPr>
          <p:nvPr>
            <p:ph type="ctrTitle"/>
          </p:nvPr>
        </p:nvSpPr>
        <p:spPr>
          <a:xfrm>
            <a:off x="729450" y="1322450"/>
            <a:ext cx="7688100" cy="16647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Crime Data Report – City of Los Angeles</a:t>
            </a:r>
            <a:endParaRPr dirty="0"/>
          </a:p>
        </p:txBody>
      </p:sp>
      <p:sp>
        <p:nvSpPr>
          <p:cNvPr id="87" name="Google Shape;87;p13"/>
          <p:cNvSpPr txBox="1">
            <a:spLocks noGrp="1"/>
          </p:cNvSpPr>
          <p:nvPr>
            <p:ph type="subTitle" idx="1"/>
          </p:nvPr>
        </p:nvSpPr>
        <p:spPr>
          <a:xfrm>
            <a:off x="729627" y="3172900"/>
            <a:ext cx="7688100" cy="541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t>Lakshmi Deepti Pamula, Mani Katuri</a:t>
            </a:r>
            <a:endParaRPr dirty="0"/>
          </a:p>
        </p:txBody>
      </p:sp>
      <p:pic>
        <p:nvPicPr>
          <p:cNvPr id="14" name="Audio 13">
            <a:hlinkClick r:id="" action="ppaction://media"/>
            <a:extLst>
              <a:ext uri="{FF2B5EF4-FFF2-40B4-BE49-F238E27FC236}">
                <a16:creationId xmlns:a16="http://schemas.microsoft.com/office/drawing/2014/main" id="{B541F43E-6DF3-44CF-0A14-539E7B5EB13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med" advTm="76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22"/>
          <p:cNvSpPr txBox="1">
            <a:spLocks noGrp="1"/>
          </p:cNvSpPr>
          <p:nvPr>
            <p:ph type="title"/>
          </p:nvPr>
        </p:nvSpPr>
        <p:spPr>
          <a:xfrm>
            <a:off x="727650" y="5080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Results Comparison</a:t>
            </a:r>
            <a:endParaRPr dirty="0"/>
          </a:p>
        </p:txBody>
      </p:sp>
      <p:pic>
        <p:nvPicPr>
          <p:cNvPr id="3" name="Picture 2">
            <a:extLst>
              <a:ext uri="{FF2B5EF4-FFF2-40B4-BE49-F238E27FC236}">
                <a16:creationId xmlns:a16="http://schemas.microsoft.com/office/drawing/2014/main" id="{EFF05D69-4732-BF6E-48EE-3B1F42ED7C82}"/>
              </a:ext>
            </a:extLst>
          </p:cNvPr>
          <p:cNvPicPr>
            <a:picLocks noChangeAspect="1"/>
          </p:cNvPicPr>
          <p:nvPr/>
        </p:nvPicPr>
        <p:blipFill>
          <a:blip r:embed="rId5"/>
          <a:stretch>
            <a:fillRect/>
          </a:stretch>
        </p:blipFill>
        <p:spPr>
          <a:xfrm>
            <a:off x="283080" y="2264975"/>
            <a:ext cx="3092609" cy="882695"/>
          </a:xfrm>
          <a:prstGeom prst="rect">
            <a:avLst/>
          </a:prstGeom>
        </p:spPr>
      </p:pic>
      <p:sp>
        <p:nvSpPr>
          <p:cNvPr id="4" name="Google Shape;133;p20">
            <a:extLst>
              <a:ext uri="{FF2B5EF4-FFF2-40B4-BE49-F238E27FC236}">
                <a16:creationId xmlns:a16="http://schemas.microsoft.com/office/drawing/2014/main" id="{FD3EA283-5F2F-CED1-EA0B-B8C239005040}"/>
              </a:ext>
            </a:extLst>
          </p:cNvPr>
          <p:cNvSpPr txBox="1">
            <a:spLocks noGrp="1"/>
          </p:cNvSpPr>
          <p:nvPr>
            <p:ph type="body" idx="1"/>
          </p:nvPr>
        </p:nvSpPr>
        <p:spPr>
          <a:xfrm>
            <a:off x="283080" y="1412349"/>
            <a:ext cx="3416476" cy="678074"/>
          </a:xfrm>
          <a:prstGeom prst="rect">
            <a:avLst/>
          </a:prstGeom>
        </p:spPr>
        <p:txBody>
          <a:bodyPr spcFirstLastPara="1" wrap="square" lIns="91425" tIns="91425" rIns="91425" bIns="91425" anchor="t" anchorCtr="0">
            <a:normAutofit fontScale="92500" lnSpcReduction="20000"/>
          </a:bodyPr>
          <a:lstStyle/>
          <a:p>
            <a:pPr marL="0" lvl="0" indent="0" algn="l" rtl="0">
              <a:spcBef>
                <a:spcPts val="0"/>
              </a:spcBef>
              <a:spcAft>
                <a:spcPts val="0"/>
              </a:spcAft>
              <a:buNone/>
            </a:pPr>
            <a:r>
              <a:rPr lang="en-US" sz="1800" b="1" dirty="0">
                <a:solidFill>
                  <a:srgbClr val="000000"/>
                </a:solidFill>
              </a:rPr>
              <a:t>Silhouette scores</a:t>
            </a:r>
            <a:r>
              <a:rPr lang="en-US" sz="1800" dirty="0">
                <a:solidFill>
                  <a:srgbClr val="000000"/>
                </a:solidFill>
              </a:rPr>
              <a:t> comparison for the 3 models:</a:t>
            </a:r>
            <a:endParaRPr sz="1800" dirty="0">
              <a:solidFill>
                <a:srgbClr val="000000"/>
              </a:solidFill>
            </a:endParaRPr>
          </a:p>
        </p:txBody>
      </p:sp>
      <p:pic>
        <p:nvPicPr>
          <p:cNvPr id="8" name="Picture 7">
            <a:extLst>
              <a:ext uri="{FF2B5EF4-FFF2-40B4-BE49-F238E27FC236}">
                <a16:creationId xmlns:a16="http://schemas.microsoft.com/office/drawing/2014/main" id="{83B7006E-3C9B-EECA-176F-F117EFA08753}"/>
              </a:ext>
            </a:extLst>
          </p:cNvPr>
          <p:cNvPicPr>
            <a:picLocks noChangeAspect="1"/>
          </p:cNvPicPr>
          <p:nvPr/>
        </p:nvPicPr>
        <p:blipFill>
          <a:blip r:embed="rId6"/>
          <a:stretch>
            <a:fillRect/>
          </a:stretch>
        </p:blipFill>
        <p:spPr>
          <a:xfrm>
            <a:off x="4949575" y="1894475"/>
            <a:ext cx="3416476" cy="3212565"/>
          </a:xfrm>
          <a:prstGeom prst="rect">
            <a:avLst/>
          </a:prstGeom>
        </p:spPr>
      </p:pic>
      <p:sp>
        <p:nvSpPr>
          <p:cNvPr id="9" name="Google Shape;133;p20">
            <a:extLst>
              <a:ext uri="{FF2B5EF4-FFF2-40B4-BE49-F238E27FC236}">
                <a16:creationId xmlns:a16="http://schemas.microsoft.com/office/drawing/2014/main" id="{C3C84F24-38BB-109E-5D06-4D6B65E68BE0}"/>
              </a:ext>
            </a:extLst>
          </p:cNvPr>
          <p:cNvSpPr txBox="1">
            <a:spLocks/>
          </p:cNvSpPr>
          <p:nvPr/>
        </p:nvSpPr>
        <p:spPr>
          <a:xfrm>
            <a:off x="4759934" y="1073312"/>
            <a:ext cx="3747521" cy="678074"/>
          </a:xfrm>
          <a:prstGeom prst="rect">
            <a:avLst/>
          </a:prstGeom>
          <a:noFill/>
          <a:ln>
            <a:noFill/>
          </a:ln>
        </p:spPr>
        <p:txBody>
          <a:bodyPr spcFirstLastPara="1" wrap="square" lIns="91425" tIns="91425" rIns="91425" bIns="91425" anchor="t" anchorCtr="0">
            <a:normAutofit fontScale="92500" lnSpcReduction="20000"/>
          </a:bodyPr>
          <a:lstStyle>
            <a:defPPr marR="0" lvl="0" algn="l" rtl="0">
              <a:lnSpc>
                <a:spcPct val="100000"/>
              </a:lnSpc>
              <a:spcBef>
                <a:spcPts val="0"/>
              </a:spcBef>
              <a:spcAft>
                <a:spcPts val="0"/>
              </a:spcAft>
            </a:defPPr>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pPr marL="0" indent="0">
              <a:buFont typeface="Lato"/>
              <a:buNone/>
            </a:pPr>
            <a:r>
              <a:rPr lang="en-US" sz="1800" b="1" dirty="0">
                <a:solidFill>
                  <a:srgbClr val="000000"/>
                </a:solidFill>
              </a:rPr>
              <a:t>Cluster label </a:t>
            </a:r>
            <a:r>
              <a:rPr lang="en-US" sz="1800" dirty="0">
                <a:solidFill>
                  <a:srgbClr val="000000"/>
                </a:solidFill>
              </a:rPr>
              <a:t>counts comparison for the 3 models:</a:t>
            </a:r>
          </a:p>
        </p:txBody>
      </p:sp>
      <p:pic>
        <p:nvPicPr>
          <p:cNvPr id="44" name="Audio 43">
            <a:hlinkClick r:id="" action="ppaction://media"/>
            <a:extLst>
              <a:ext uri="{FF2B5EF4-FFF2-40B4-BE49-F238E27FC236}">
                <a16:creationId xmlns:a16="http://schemas.microsoft.com/office/drawing/2014/main" id="{C4EA069C-1D8E-B307-3340-5E02E46F556C}"/>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39844" t="-139844" r="-139844" b="-139844"/>
          <a:stretch>
            <a:fillRect/>
          </a:stretch>
        </p:blipFill>
        <p:spPr>
          <a:xfrm>
            <a:off x="7539228" y="3538728"/>
            <a:ext cx="1543050" cy="1543050"/>
          </a:xfrm>
          <a:prstGeom prst="ellipse">
            <a:avLst/>
          </a:prstGeom>
        </p:spPr>
      </p:pic>
    </p:spTree>
  </p:cSld>
  <p:clrMapOvr>
    <a:masterClrMapping/>
  </p:clrMapOvr>
  <p:transition spd="med" advTm="5279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23"/>
          <p:cNvSpPr txBox="1">
            <a:spLocks noGrp="1"/>
          </p:cNvSpPr>
          <p:nvPr>
            <p:ph type="title"/>
          </p:nvPr>
        </p:nvSpPr>
        <p:spPr>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Visualization</a:t>
            </a:r>
            <a:endParaRPr dirty="0"/>
          </a:p>
        </p:txBody>
      </p:sp>
      <p:sp>
        <p:nvSpPr>
          <p:cNvPr id="2" name="Text Placeholder 1">
            <a:extLst>
              <a:ext uri="{FF2B5EF4-FFF2-40B4-BE49-F238E27FC236}">
                <a16:creationId xmlns:a16="http://schemas.microsoft.com/office/drawing/2014/main" id="{FFBE544E-E477-FA8A-950F-9BE6D0EC57FE}"/>
              </a:ext>
            </a:extLst>
          </p:cNvPr>
          <p:cNvSpPr>
            <a:spLocks noGrp="1"/>
          </p:cNvSpPr>
          <p:nvPr>
            <p:ph type="body" idx="1"/>
          </p:nvPr>
        </p:nvSpPr>
        <p:spPr/>
        <p:txBody>
          <a:bodyPr/>
          <a:lstStyle/>
          <a:p>
            <a:r>
              <a:rPr lang="en-US" dirty="0"/>
              <a:t>The visualization plot shows clearly defined clusters with some over lapping.</a:t>
            </a:r>
          </a:p>
          <a:p>
            <a:endParaRPr lang="en-US" dirty="0"/>
          </a:p>
          <a:p>
            <a:r>
              <a:rPr lang="en-US" dirty="0"/>
              <a:t>We see a linear patterns show some strong correlation between features selected.</a:t>
            </a:r>
          </a:p>
        </p:txBody>
      </p:sp>
      <p:sp>
        <p:nvSpPr>
          <p:cNvPr id="4" name="Text Placeholder 3">
            <a:extLst>
              <a:ext uri="{FF2B5EF4-FFF2-40B4-BE49-F238E27FC236}">
                <a16:creationId xmlns:a16="http://schemas.microsoft.com/office/drawing/2014/main" id="{500F32CD-CC00-CE64-8AD0-1118653F40D6}"/>
              </a:ext>
            </a:extLst>
          </p:cNvPr>
          <p:cNvSpPr>
            <a:spLocks noGrp="1"/>
          </p:cNvSpPr>
          <p:nvPr>
            <p:ph type="body" idx="2"/>
          </p:nvPr>
        </p:nvSpPr>
        <p:spPr/>
        <p:txBody>
          <a:bodyPr/>
          <a:lstStyle/>
          <a:p>
            <a:endParaRPr lang="en-US" dirty="0"/>
          </a:p>
        </p:txBody>
      </p:sp>
      <p:pic>
        <p:nvPicPr>
          <p:cNvPr id="6" name="Picture 5">
            <a:extLst>
              <a:ext uri="{FF2B5EF4-FFF2-40B4-BE49-F238E27FC236}">
                <a16:creationId xmlns:a16="http://schemas.microsoft.com/office/drawing/2014/main" id="{1ECAF0B9-6999-A867-D0CB-AA1C0B048D20}"/>
              </a:ext>
            </a:extLst>
          </p:cNvPr>
          <p:cNvPicPr>
            <a:picLocks noChangeAspect="1"/>
          </p:cNvPicPr>
          <p:nvPr/>
        </p:nvPicPr>
        <p:blipFill>
          <a:blip r:embed="rId5"/>
          <a:stretch>
            <a:fillRect/>
          </a:stretch>
        </p:blipFill>
        <p:spPr>
          <a:xfrm>
            <a:off x="4640377" y="2078874"/>
            <a:ext cx="4024899" cy="2261100"/>
          </a:xfrm>
          <a:prstGeom prst="rect">
            <a:avLst/>
          </a:prstGeom>
        </p:spPr>
      </p:pic>
      <p:pic>
        <p:nvPicPr>
          <p:cNvPr id="19" name="Audio 18">
            <a:hlinkClick r:id="" action="ppaction://media"/>
            <a:extLst>
              <a:ext uri="{FF2B5EF4-FFF2-40B4-BE49-F238E27FC236}">
                <a16:creationId xmlns:a16="http://schemas.microsoft.com/office/drawing/2014/main" id="{6BA2A156-92F6-D6FF-7540-512CBAAF15D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cSld>
  <p:clrMapOvr>
    <a:masterClrMapping/>
  </p:clrMapOvr>
  <p:transition spd="med" advTm="2700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9"/>
        <p:cNvGrpSpPr/>
        <p:nvPr/>
      </p:nvGrpSpPr>
      <p:grpSpPr>
        <a:xfrm>
          <a:off x="0" y="0"/>
          <a:ext cx="0" cy="0"/>
          <a:chOff x="0" y="0"/>
          <a:chExt cx="0" cy="0"/>
        </a:xfrm>
      </p:grpSpPr>
      <p:sp>
        <p:nvSpPr>
          <p:cNvPr id="220" name="Google Shape;220;p32"/>
          <p:cNvSpPr txBox="1">
            <a:spLocks noGrp="1"/>
          </p:cNvSpPr>
          <p:nvPr>
            <p:ph type="title"/>
          </p:nvPr>
        </p:nvSpPr>
        <p:spPr>
          <a:xfrm>
            <a:off x="730000" y="1318650"/>
            <a:ext cx="3300900" cy="49964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Conclusion</a:t>
            </a:r>
            <a:endParaRPr dirty="0"/>
          </a:p>
        </p:txBody>
      </p:sp>
      <p:sp>
        <p:nvSpPr>
          <p:cNvPr id="221" name="Google Shape;221;p32"/>
          <p:cNvSpPr txBox="1">
            <a:spLocks noGrp="1"/>
          </p:cNvSpPr>
          <p:nvPr>
            <p:ph type="body" idx="1"/>
          </p:nvPr>
        </p:nvSpPr>
        <p:spPr>
          <a:xfrm>
            <a:off x="721225" y="1734207"/>
            <a:ext cx="4391878" cy="3037490"/>
          </a:xfrm>
          <a:prstGeom prst="rect">
            <a:avLst/>
          </a:prstGeom>
        </p:spPr>
        <p:txBody>
          <a:bodyPr spcFirstLastPara="1" wrap="square" lIns="91425" tIns="91425" rIns="91425" bIns="91425" anchor="t" anchorCtr="0">
            <a:noAutofit/>
          </a:bodyPr>
          <a:lstStyle/>
          <a:p>
            <a:r>
              <a:rPr lang="en-US" sz="1050" dirty="0"/>
              <a:t>Cluster 0:Primarily female young adult victims, non-serious crimes (e.g., petty theft), occurring around 1 PM near Lat 34.07, Lon -118.35. Indicates vulnerability during lunch hours.</a:t>
            </a:r>
          </a:p>
          <a:p>
            <a:r>
              <a:rPr lang="en-US" sz="1050" dirty="0"/>
              <a:t>Cluster 1:Elderly victims, mixed gender, both serious and non-serious crimes. Highlights the need for senior safety programs.</a:t>
            </a:r>
          </a:p>
          <a:p>
            <a:r>
              <a:rPr lang="en-US" sz="1050" dirty="0"/>
              <a:t>Cluster 2: All male victims, mostly adults, few teens, mostly non-serious crimes. Can be deprioritized to free up police resources for critical zones.</a:t>
            </a:r>
          </a:p>
          <a:p>
            <a:r>
              <a:rPr lang="en-US" sz="1050" dirty="0"/>
              <a:t>Cluster 3:Serious crimes involving young adults, balanced gender ratio, also around 1 PM near Lat 34.07, Lon -118.35. Suggests need for police surveillance for possible street violence.</a:t>
            </a:r>
          </a:p>
          <a:p>
            <a:r>
              <a:rPr lang="en-US" sz="1050" dirty="0"/>
              <a:t>Cluster 4:Female victims, mainly young adults and some teens, mixed crime severity. Could indicate domestic or gender-based violence  outreach and awareness programs recommended.</a:t>
            </a:r>
          </a:p>
        </p:txBody>
      </p:sp>
      <p:pic>
        <p:nvPicPr>
          <p:cNvPr id="4" name="Picture 3">
            <a:extLst>
              <a:ext uri="{FF2B5EF4-FFF2-40B4-BE49-F238E27FC236}">
                <a16:creationId xmlns:a16="http://schemas.microsoft.com/office/drawing/2014/main" id="{341B95FF-E9D5-2E23-50C8-0658957B84B5}"/>
              </a:ext>
            </a:extLst>
          </p:cNvPr>
          <p:cNvPicPr>
            <a:picLocks noChangeAspect="1"/>
          </p:cNvPicPr>
          <p:nvPr/>
        </p:nvPicPr>
        <p:blipFill>
          <a:blip r:embed="rId5"/>
          <a:stretch>
            <a:fillRect/>
          </a:stretch>
        </p:blipFill>
        <p:spPr>
          <a:xfrm>
            <a:off x="5121878" y="1629141"/>
            <a:ext cx="4022122" cy="3037490"/>
          </a:xfrm>
          <a:prstGeom prst="rect">
            <a:avLst/>
          </a:prstGeom>
        </p:spPr>
      </p:pic>
      <p:pic>
        <p:nvPicPr>
          <p:cNvPr id="14" name="Audio 13">
            <a:hlinkClick r:id="" action="ppaction://media"/>
            <a:extLst>
              <a:ext uri="{FF2B5EF4-FFF2-40B4-BE49-F238E27FC236}">
                <a16:creationId xmlns:a16="http://schemas.microsoft.com/office/drawing/2014/main" id="{84658935-B47A-41F2-7EC7-48AA3E0276F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cSld>
  <p:clrMapOvr>
    <a:masterClrMapping/>
  </p:clrMapOvr>
  <p:transition spd="med" advTm="117050">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528BF2-2F3D-DDBA-585D-3F9A26C886E6}"/>
              </a:ext>
            </a:extLst>
          </p:cNvPr>
          <p:cNvSpPr>
            <a:spLocks noGrp="1"/>
          </p:cNvSpPr>
          <p:nvPr>
            <p:ph type="title"/>
          </p:nvPr>
        </p:nvSpPr>
        <p:spPr/>
        <p:txBody>
          <a:bodyPr>
            <a:normAutofit fontScale="90000"/>
          </a:bodyPr>
          <a:lstStyle/>
          <a:p>
            <a:r>
              <a:rPr lang="en-US" dirty="0"/>
              <a:t>Deployment</a:t>
            </a:r>
          </a:p>
        </p:txBody>
      </p:sp>
      <p:sp>
        <p:nvSpPr>
          <p:cNvPr id="3" name="Text Placeholder 2">
            <a:extLst>
              <a:ext uri="{FF2B5EF4-FFF2-40B4-BE49-F238E27FC236}">
                <a16:creationId xmlns:a16="http://schemas.microsoft.com/office/drawing/2014/main" id="{C213723D-78A6-7F2C-8BBD-3EBD5E0B1259}"/>
              </a:ext>
            </a:extLst>
          </p:cNvPr>
          <p:cNvSpPr>
            <a:spLocks noGrp="1"/>
          </p:cNvSpPr>
          <p:nvPr>
            <p:ph type="body" idx="1"/>
          </p:nvPr>
        </p:nvSpPr>
        <p:spPr/>
        <p:txBody>
          <a:bodyPr/>
          <a:lstStyle/>
          <a:p>
            <a:r>
              <a:rPr lang="en-US" dirty="0"/>
              <a:t>Based on the findings of the clusters, daily and weekly patrolling can be efficiently used in crime prone areas.</a:t>
            </a:r>
          </a:p>
          <a:p>
            <a:endParaRPr lang="en-US" dirty="0"/>
          </a:p>
          <a:p>
            <a:r>
              <a:rPr lang="en-US" dirty="0"/>
              <a:t>Launching Elderly outreach Women safety programs would make commuters aware and take precautions as needed.</a:t>
            </a:r>
          </a:p>
          <a:p>
            <a:endParaRPr lang="en-US" dirty="0"/>
          </a:p>
          <a:p>
            <a:r>
              <a:rPr lang="en-US" dirty="0"/>
              <a:t>Not just relying on outdated data but crime data should be updated on daily or weekly basis to get latest trends and be able to allocate resources accordingly.</a:t>
            </a:r>
          </a:p>
        </p:txBody>
      </p:sp>
      <p:pic>
        <p:nvPicPr>
          <p:cNvPr id="8" name="Audio 7">
            <a:hlinkClick r:id="" action="ppaction://media"/>
            <a:extLst>
              <a:ext uri="{FF2B5EF4-FFF2-40B4-BE49-F238E27FC236}">
                <a16:creationId xmlns:a16="http://schemas.microsoft.com/office/drawing/2014/main" id="{F03FC0B3-23A5-135B-4EC6-4B5376CC4825}"/>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686606577"/>
      </p:ext>
    </p:extLst>
  </p:cSld>
  <p:clrMapOvr>
    <a:masterClrMapping/>
  </p:clrMapOvr>
  <p:transition spd="med" advTm="4742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A6BBA2-6212-B6EF-8C80-9C1609D75EF1}"/>
              </a:ext>
            </a:extLst>
          </p:cNvPr>
          <p:cNvSpPr>
            <a:spLocks noGrp="1"/>
          </p:cNvSpPr>
          <p:nvPr>
            <p:ph type="title"/>
          </p:nvPr>
        </p:nvSpPr>
        <p:spPr>
          <a:xfrm>
            <a:off x="729450" y="1318650"/>
            <a:ext cx="7688700" cy="885628"/>
          </a:xfrm>
        </p:spPr>
        <p:txBody>
          <a:bodyPr>
            <a:normAutofit fontScale="90000"/>
          </a:bodyPr>
          <a:lstStyle/>
          <a:p>
            <a:pPr algn="ctr"/>
            <a:br>
              <a:rPr lang="en-US" dirty="0"/>
            </a:br>
            <a:br>
              <a:rPr lang="en-US" dirty="0"/>
            </a:br>
            <a:br>
              <a:rPr lang="en-US" dirty="0"/>
            </a:br>
            <a:r>
              <a:rPr lang="en-US" dirty="0"/>
              <a:t>Thank you !!</a:t>
            </a:r>
          </a:p>
        </p:txBody>
      </p:sp>
      <p:sp>
        <p:nvSpPr>
          <p:cNvPr id="3" name="Text Placeholder 2">
            <a:extLst>
              <a:ext uri="{FF2B5EF4-FFF2-40B4-BE49-F238E27FC236}">
                <a16:creationId xmlns:a16="http://schemas.microsoft.com/office/drawing/2014/main" id="{D3C24B37-1D46-CB0B-B4AC-FD61F0641636}"/>
              </a:ext>
            </a:extLst>
          </p:cNvPr>
          <p:cNvSpPr>
            <a:spLocks noGrp="1"/>
          </p:cNvSpPr>
          <p:nvPr>
            <p:ph type="body" idx="1"/>
          </p:nvPr>
        </p:nvSpPr>
        <p:spPr/>
        <p:txBody>
          <a:bodyPr/>
          <a:lstStyle/>
          <a:p>
            <a:endParaRPr lang="en-US" dirty="0"/>
          </a:p>
        </p:txBody>
      </p:sp>
      <p:pic>
        <p:nvPicPr>
          <p:cNvPr id="8" name="Audio 7">
            <a:hlinkClick r:id="" action="ppaction://media"/>
            <a:extLst>
              <a:ext uri="{FF2B5EF4-FFF2-40B4-BE49-F238E27FC236}">
                <a16:creationId xmlns:a16="http://schemas.microsoft.com/office/drawing/2014/main" id="{B09BB36A-CF87-9807-4044-3A177556A438}"/>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066881539"/>
      </p:ext>
    </p:extLst>
  </p:cSld>
  <p:clrMapOvr>
    <a:masterClrMapping/>
  </p:clrMapOvr>
  <p:transition spd="med" advTm="238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title"/>
          </p:nvPr>
        </p:nvSpPr>
        <p:spPr>
          <a:xfrm>
            <a:off x="729450" y="56390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Background</a:t>
            </a:r>
            <a:endParaRPr/>
          </a:p>
        </p:txBody>
      </p:sp>
      <p:sp>
        <p:nvSpPr>
          <p:cNvPr id="93" name="Google Shape;93;p14"/>
          <p:cNvSpPr txBox="1">
            <a:spLocks noGrp="1"/>
          </p:cNvSpPr>
          <p:nvPr>
            <p:ph type="body" idx="1"/>
          </p:nvPr>
        </p:nvSpPr>
        <p:spPr>
          <a:xfrm>
            <a:off x="729450" y="1333425"/>
            <a:ext cx="7688700" cy="3372000"/>
          </a:xfrm>
          <a:prstGeom prst="rect">
            <a:avLst/>
          </a:prstGeom>
        </p:spPr>
        <p:txBody>
          <a:bodyPr spcFirstLastPara="1" wrap="square" lIns="91425" tIns="91425" rIns="91425" bIns="91425" anchor="t" anchorCtr="0">
            <a:noAutofit/>
          </a:bodyPr>
          <a:lstStyle/>
          <a:p>
            <a:pPr marL="0" lvl="0" indent="0" algn="l" rtl="0">
              <a:lnSpc>
                <a:spcPct val="105000"/>
              </a:lnSpc>
              <a:spcBef>
                <a:spcPts val="0"/>
              </a:spcBef>
              <a:spcAft>
                <a:spcPts val="0"/>
              </a:spcAft>
              <a:buNone/>
            </a:pPr>
            <a:r>
              <a:rPr lang="en" sz="1600" dirty="0"/>
              <a:t>In areas where access to police security and education is lacking, crimes and public assaults are among the most common to occur. Various types of offenses include burglary, theft, assault e.t.c. </a:t>
            </a:r>
            <a:endParaRPr sz="1600" dirty="0"/>
          </a:p>
          <a:p>
            <a:pPr marL="0" lvl="0" indent="0" algn="l" rtl="0">
              <a:lnSpc>
                <a:spcPct val="105000"/>
              </a:lnSpc>
              <a:spcBef>
                <a:spcPts val="0"/>
              </a:spcBef>
              <a:spcAft>
                <a:spcPts val="0"/>
              </a:spcAft>
              <a:buNone/>
            </a:pPr>
            <a:endParaRPr lang="en-US" sz="1600" dirty="0"/>
          </a:p>
          <a:p>
            <a:pPr marL="0" lvl="0" indent="0" algn="l" rtl="0">
              <a:lnSpc>
                <a:spcPct val="105000"/>
              </a:lnSpc>
              <a:spcBef>
                <a:spcPts val="0"/>
              </a:spcBef>
              <a:spcAft>
                <a:spcPts val="0"/>
              </a:spcAft>
              <a:buNone/>
            </a:pPr>
            <a:endParaRPr sz="1600" dirty="0"/>
          </a:p>
          <a:p>
            <a:pPr marL="0" lvl="0" indent="0" algn="l" rtl="0">
              <a:lnSpc>
                <a:spcPct val="105000"/>
              </a:lnSpc>
              <a:spcBef>
                <a:spcPts val="0"/>
              </a:spcBef>
              <a:spcAft>
                <a:spcPts val="0"/>
              </a:spcAft>
              <a:buNone/>
            </a:pPr>
            <a:r>
              <a:rPr lang="en" sz="1600" b="1" dirty="0"/>
              <a:t>Early identification</a:t>
            </a:r>
            <a:r>
              <a:rPr lang="en" sz="1600" dirty="0"/>
              <a:t> of high-risk locations, identify crime patterns over time, ability to visualize crime hot spots can assist in assessing the public safety initiatives, educate residents and stake holders. T</a:t>
            </a:r>
            <a:r>
              <a:rPr lang="en-US" sz="1600" dirty="0"/>
              <a:t>h</a:t>
            </a:r>
            <a:r>
              <a:rPr lang="en" sz="1600" dirty="0"/>
              <a:t>is will lower the crime rate, unanticipated attacks on commoners, improved rostering for the police departments.</a:t>
            </a:r>
            <a:endParaRPr sz="1600" dirty="0"/>
          </a:p>
        </p:txBody>
      </p:sp>
      <p:pic>
        <p:nvPicPr>
          <p:cNvPr id="13" name="Audio 12">
            <a:hlinkClick r:id="" action="ppaction://media"/>
            <a:extLst>
              <a:ext uri="{FF2B5EF4-FFF2-40B4-BE49-F238E27FC236}">
                <a16:creationId xmlns:a16="http://schemas.microsoft.com/office/drawing/2014/main" id="{7857379D-CC4E-8808-6DCF-C65B3D8DDF64}"/>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med" advTm="58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15"/>
          <p:cNvSpPr txBox="1">
            <a:spLocks noGrp="1"/>
          </p:cNvSpPr>
          <p:nvPr>
            <p:ph type="title"/>
          </p:nvPr>
        </p:nvSpPr>
        <p:spPr>
          <a:xfrm>
            <a:off x="727650" y="601150"/>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Objective</a:t>
            </a:r>
            <a:endParaRPr/>
          </a:p>
        </p:txBody>
      </p:sp>
      <p:sp>
        <p:nvSpPr>
          <p:cNvPr id="99" name="Google Shape;99;p15"/>
          <p:cNvSpPr txBox="1">
            <a:spLocks noGrp="1"/>
          </p:cNvSpPr>
          <p:nvPr>
            <p:ph type="body" idx="1"/>
          </p:nvPr>
        </p:nvSpPr>
        <p:spPr>
          <a:xfrm>
            <a:off x="727650" y="1441200"/>
            <a:ext cx="7688700" cy="2261100"/>
          </a:xfrm>
          <a:prstGeom prst="rect">
            <a:avLst/>
          </a:prstGeom>
        </p:spPr>
        <p:txBody>
          <a:bodyPr spcFirstLastPara="1" wrap="square" lIns="91425" tIns="91425" rIns="91425" bIns="91425" anchor="t" anchorCtr="0">
            <a:normAutofit/>
          </a:bodyPr>
          <a:lstStyle/>
          <a:p>
            <a:pPr marL="0" lvl="0" indent="0" algn="l" rtl="0">
              <a:lnSpc>
                <a:spcPct val="105000"/>
              </a:lnSpc>
              <a:spcBef>
                <a:spcPts val="0"/>
              </a:spcBef>
              <a:spcAft>
                <a:spcPts val="0"/>
              </a:spcAft>
              <a:buNone/>
            </a:pPr>
            <a:r>
              <a:rPr lang="en" sz="1800" dirty="0"/>
              <a:t>The prime objective of this study is to come up with a clustering model that can categorize locations, gender of victims and their ages, crime times. This model can work as a decision support system for Los Angeles police department to make prudent decisions regarding staff rostering, education to locals, conducting mock drills to bring awareness in the residents in reducing the victims.</a:t>
            </a:r>
            <a:endParaRPr sz="1800" dirty="0"/>
          </a:p>
        </p:txBody>
      </p:sp>
      <p:pic>
        <p:nvPicPr>
          <p:cNvPr id="13" name="Audio 12">
            <a:hlinkClick r:id="" action="ppaction://media"/>
            <a:extLst>
              <a:ext uri="{FF2B5EF4-FFF2-40B4-BE49-F238E27FC236}">
                <a16:creationId xmlns:a16="http://schemas.microsoft.com/office/drawing/2014/main" id="{E16A7AEA-AC56-A6CD-CB74-10FA15BBE30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med" advTm="586">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727650" y="535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Methods</a:t>
            </a:r>
            <a:endParaRPr dirty="0"/>
          </a:p>
        </p:txBody>
      </p:sp>
      <p:sp>
        <p:nvSpPr>
          <p:cNvPr id="106" name="Google Shape;106;p16"/>
          <p:cNvSpPr txBox="1">
            <a:spLocks noGrp="1"/>
          </p:cNvSpPr>
          <p:nvPr>
            <p:ph type="body" idx="1"/>
          </p:nvPr>
        </p:nvSpPr>
        <p:spPr>
          <a:xfrm>
            <a:off x="727650" y="1543699"/>
            <a:ext cx="7688700" cy="3063875"/>
          </a:xfrm>
          <a:prstGeom prst="rect">
            <a:avLst/>
          </a:prstGeom>
        </p:spPr>
        <p:txBody>
          <a:bodyPr spcFirstLastPara="1" wrap="square" lIns="91425" tIns="91425" rIns="91425" bIns="91425" anchor="t" anchorCtr="0">
            <a:noAutofit/>
          </a:bodyPr>
          <a:lstStyle/>
          <a:p>
            <a:pPr marL="0" lvl="0" indent="0">
              <a:buNone/>
            </a:pPr>
            <a:r>
              <a:rPr lang="en" sz="1400" dirty="0">
                <a:solidFill>
                  <a:srgbClr val="000000"/>
                </a:solidFill>
              </a:rPr>
              <a:t>The dataset is a public data made available by the Los Angeles Police department. T</a:t>
            </a:r>
            <a:r>
              <a:rPr lang="en-US" sz="1400" dirty="0">
                <a:solidFill>
                  <a:srgbClr val="000000"/>
                </a:solidFill>
              </a:rPr>
              <a:t>h</a:t>
            </a:r>
            <a:r>
              <a:rPr lang="en" sz="1400" dirty="0">
                <a:solidFill>
                  <a:srgbClr val="000000"/>
                </a:solidFill>
              </a:rPr>
              <a:t>e crimes reports starting from Feb, 2020 to the latest May 2025 was made publicly accessible with at: </a:t>
            </a:r>
            <a:r>
              <a:rPr lang="en-US" sz="1400" dirty="0">
                <a:hlinkClick r:id="rId5"/>
              </a:rPr>
              <a:t>Crime Data from 2020 to Present – Catalog</a:t>
            </a:r>
            <a:r>
              <a:rPr lang="en-US" sz="1400" dirty="0"/>
              <a:t> </a:t>
            </a:r>
            <a:endParaRPr sz="1400" dirty="0">
              <a:solidFill>
                <a:srgbClr val="000000"/>
              </a:solidFill>
            </a:endParaRPr>
          </a:p>
          <a:p>
            <a:pPr marL="0" lvl="0" indent="0">
              <a:spcBef>
                <a:spcPts val="1200"/>
              </a:spcBef>
              <a:spcAft>
                <a:spcPts val="1200"/>
              </a:spcAft>
              <a:buNone/>
            </a:pPr>
            <a:r>
              <a:rPr lang="en" sz="1400" b="1" dirty="0">
                <a:solidFill>
                  <a:srgbClr val="000000"/>
                </a:solidFill>
              </a:rPr>
              <a:t>Data Cleaning and Preparation: </a:t>
            </a:r>
            <a:r>
              <a:rPr lang="en" sz="1400" dirty="0">
                <a:solidFill>
                  <a:srgbClr val="000000"/>
                </a:solidFill>
              </a:rPr>
              <a:t>The data is examined using python code and identified 28 features comprising of crime report dates, Victim gender, ages, locations with Longitude and latitudes, type of crime and weapon use, severity of the crime e.t.c.</a:t>
            </a:r>
            <a:br>
              <a:rPr lang="en" sz="1400" dirty="0">
                <a:solidFill>
                  <a:srgbClr val="000000"/>
                </a:solidFill>
              </a:rPr>
            </a:br>
            <a:br>
              <a:rPr lang="en" sz="1400" dirty="0">
                <a:solidFill>
                  <a:srgbClr val="000000"/>
                </a:solidFill>
              </a:rPr>
            </a:br>
            <a:r>
              <a:rPr lang="en" sz="1400" dirty="0">
                <a:solidFill>
                  <a:srgbClr val="000000"/>
                </a:solidFill>
              </a:rPr>
              <a:t>There are several missing data values in the original dataset with highest missing values related to weapon details and crime codes. The sub codes for crime details are ignored for data analysis since the main code is consistently available.</a:t>
            </a:r>
            <a:endParaRPr sz="1400" dirty="0">
              <a:solidFill>
                <a:srgbClr val="000000"/>
              </a:solidFill>
            </a:endParaRPr>
          </a:p>
        </p:txBody>
      </p:sp>
      <p:pic>
        <p:nvPicPr>
          <p:cNvPr id="13" name="Audio 12">
            <a:hlinkClick r:id="" action="ppaction://media"/>
            <a:extLst>
              <a:ext uri="{FF2B5EF4-FFF2-40B4-BE49-F238E27FC236}">
                <a16:creationId xmlns:a16="http://schemas.microsoft.com/office/drawing/2014/main" id="{4988DF63-1A2F-E011-9DEB-7C6EF790F0C0}"/>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cSld>
  <p:clrMapOvr>
    <a:masterClrMapping/>
  </p:clrMapOvr>
  <p:transition spd="med" advTm="992">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727650" y="535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Data Statistics</a:t>
            </a:r>
            <a:endParaRPr dirty="0"/>
          </a:p>
        </p:txBody>
      </p:sp>
      <p:pic>
        <p:nvPicPr>
          <p:cNvPr id="3" name="Picture 2">
            <a:extLst>
              <a:ext uri="{FF2B5EF4-FFF2-40B4-BE49-F238E27FC236}">
                <a16:creationId xmlns:a16="http://schemas.microsoft.com/office/drawing/2014/main" id="{6CAC25C6-9968-81A8-1C65-7A3064E1A6CC}"/>
              </a:ext>
            </a:extLst>
          </p:cNvPr>
          <p:cNvPicPr>
            <a:picLocks noChangeAspect="1"/>
          </p:cNvPicPr>
          <p:nvPr/>
        </p:nvPicPr>
        <p:blipFill>
          <a:blip r:embed="rId5"/>
          <a:stretch>
            <a:fillRect/>
          </a:stretch>
        </p:blipFill>
        <p:spPr>
          <a:xfrm>
            <a:off x="262872" y="1631775"/>
            <a:ext cx="8416350" cy="3072304"/>
          </a:xfrm>
          <a:prstGeom prst="rect">
            <a:avLst/>
          </a:prstGeom>
        </p:spPr>
      </p:pic>
      <p:sp>
        <p:nvSpPr>
          <p:cNvPr id="4" name="Google Shape;106;p16">
            <a:extLst>
              <a:ext uri="{FF2B5EF4-FFF2-40B4-BE49-F238E27FC236}">
                <a16:creationId xmlns:a16="http://schemas.microsoft.com/office/drawing/2014/main" id="{B55F35B8-7FD1-9333-234F-1A9D0B8E2351}"/>
              </a:ext>
            </a:extLst>
          </p:cNvPr>
          <p:cNvSpPr txBox="1">
            <a:spLocks noGrp="1"/>
          </p:cNvSpPr>
          <p:nvPr>
            <p:ph type="body" idx="1"/>
          </p:nvPr>
        </p:nvSpPr>
        <p:spPr>
          <a:xfrm>
            <a:off x="394223" y="1174908"/>
            <a:ext cx="7688700" cy="588217"/>
          </a:xfrm>
          <a:prstGeom prst="rect">
            <a:avLst/>
          </a:prstGeom>
        </p:spPr>
        <p:txBody>
          <a:bodyPr spcFirstLastPara="1" wrap="square" lIns="91425" tIns="91425" rIns="91425" bIns="91425" anchor="t" anchorCtr="0">
            <a:noAutofit/>
          </a:bodyPr>
          <a:lstStyle/>
          <a:p>
            <a:pPr marL="0" lvl="0" indent="0">
              <a:buNone/>
            </a:pPr>
            <a:r>
              <a:rPr lang="en-US" sz="1400" dirty="0">
                <a:solidFill>
                  <a:srgbClr val="000000"/>
                </a:solidFill>
              </a:rPr>
              <a:t>Few data rows from the original dataset:</a:t>
            </a:r>
            <a:endParaRPr sz="1400" dirty="0">
              <a:solidFill>
                <a:srgbClr val="000000"/>
              </a:solidFill>
            </a:endParaRPr>
          </a:p>
        </p:txBody>
      </p:sp>
      <p:pic>
        <p:nvPicPr>
          <p:cNvPr id="15" name="Audio 14">
            <a:hlinkClick r:id="" action="ppaction://media"/>
            <a:extLst>
              <a:ext uri="{FF2B5EF4-FFF2-40B4-BE49-F238E27FC236}">
                <a16:creationId xmlns:a16="http://schemas.microsoft.com/office/drawing/2014/main" id="{9DD2CA6E-389E-0027-C0F5-1A1E629B30E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cSld>
  <p:clrMapOvr>
    <a:masterClrMapping/>
  </p:clrMapOvr>
  <p:transition spd="med" advTm="124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A4773D5D-4FF5-5B2D-4874-4BC538A17B94}"/>
            </a:ext>
          </a:extLst>
        </p:cNvPr>
        <p:cNvGrpSpPr/>
        <p:nvPr/>
      </p:nvGrpSpPr>
      <p:grpSpPr>
        <a:xfrm>
          <a:off x="0" y="0"/>
          <a:ext cx="0" cy="0"/>
          <a:chOff x="0" y="0"/>
          <a:chExt cx="0" cy="0"/>
        </a:xfrm>
      </p:grpSpPr>
      <p:sp>
        <p:nvSpPr>
          <p:cNvPr id="111" name="Google Shape;111;p17">
            <a:extLst>
              <a:ext uri="{FF2B5EF4-FFF2-40B4-BE49-F238E27FC236}">
                <a16:creationId xmlns:a16="http://schemas.microsoft.com/office/drawing/2014/main" id="{26D4BA51-7E65-23D4-5583-3BA44D8A3616}"/>
              </a:ext>
            </a:extLst>
          </p:cNvPr>
          <p:cNvSpPr txBox="1">
            <a:spLocks noGrp="1"/>
          </p:cNvSpPr>
          <p:nvPr>
            <p:ph type="title"/>
          </p:nvPr>
        </p:nvSpPr>
        <p:spPr>
          <a:xfrm>
            <a:off x="727650" y="535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Data Statistics</a:t>
            </a:r>
            <a:endParaRPr dirty="0"/>
          </a:p>
        </p:txBody>
      </p:sp>
      <p:sp>
        <p:nvSpPr>
          <p:cNvPr id="4" name="Google Shape;106;p16">
            <a:extLst>
              <a:ext uri="{FF2B5EF4-FFF2-40B4-BE49-F238E27FC236}">
                <a16:creationId xmlns:a16="http://schemas.microsoft.com/office/drawing/2014/main" id="{A452D544-1BD0-936B-0134-BB3720C0C312}"/>
              </a:ext>
            </a:extLst>
          </p:cNvPr>
          <p:cNvSpPr txBox="1">
            <a:spLocks noGrp="1"/>
          </p:cNvSpPr>
          <p:nvPr>
            <p:ph type="body" idx="1"/>
          </p:nvPr>
        </p:nvSpPr>
        <p:spPr>
          <a:xfrm>
            <a:off x="394223" y="1174908"/>
            <a:ext cx="7688700" cy="588217"/>
          </a:xfrm>
          <a:prstGeom prst="rect">
            <a:avLst/>
          </a:prstGeom>
        </p:spPr>
        <p:txBody>
          <a:bodyPr spcFirstLastPara="1" wrap="square" lIns="91425" tIns="91425" rIns="91425" bIns="91425" anchor="t" anchorCtr="0">
            <a:noAutofit/>
          </a:bodyPr>
          <a:lstStyle/>
          <a:p>
            <a:pPr marL="0" lvl="0" indent="0">
              <a:buNone/>
            </a:pPr>
            <a:r>
              <a:rPr lang="en-US" sz="1400" dirty="0">
                <a:solidFill>
                  <a:srgbClr val="000000"/>
                </a:solidFill>
              </a:rPr>
              <a:t>Numerical summary for each column from the original dataset:</a:t>
            </a:r>
            <a:endParaRPr sz="1400" dirty="0">
              <a:solidFill>
                <a:srgbClr val="000000"/>
              </a:solidFill>
            </a:endParaRPr>
          </a:p>
        </p:txBody>
      </p:sp>
      <p:pic>
        <p:nvPicPr>
          <p:cNvPr id="5" name="Picture 4">
            <a:extLst>
              <a:ext uri="{FF2B5EF4-FFF2-40B4-BE49-F238E27FC236}">
                <a16:creationId xmlns:a16="http://schemas.microsoft.com/office/drawing/2014/main" id="{8768478D-43A6-96BD-F846-F13A344EBEAA}"/>
              </a:ext>
            </a:extLst>
          </p:cNvPr>
          <p:cNvPicPr>
            <a:picLocks noChangeAspect="1"/>
          </p:cNvPicPr>
          <p:nvPr/>
        </p:nvPicPr>
        <p:blipFill>
          <a:blip r:embed="rId5"/>
          <a:stretch>
            <a:fillRect/>
          </a:stretch>
        </p:blipFill>
        <p:spPr>
          <a:xfrm>
            <a:off x="1357369" y="1469016"/>
            <a:ext cx="6978322" cy="3627920"/>
          </a:xfrm>
          <a:prstGeom prst="rect">
            <a:avLst/>
          </a:prstGeom>
        </p:spPr>
      </p:pic>
      <p:pic>
        <p:nvPicPr>
          <p:cNvPr id="15" name="Audio 14">
            <a:hlinkClick r:id="" action="ppaction://media"/>
            <a:extLst>
              <a:ext uri="{FF2B5EF4-FFF2-40B4-BE49-F238E27FC236}">
                <a16:creationId xmlns:a16="http://schemas.microsoft.com/office/drawing/2014/main" id="{BCF4CAF3-AD60-E4DE-201C-FA0C78F81E5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4280869323"/>
      </p:ext>
    </p:extLst>
  </p:cSld>
  <p:clrMapOvr>
    <a:masterClrMapping/>
  </p:clrMapOvr>
  <p:transition spd="med" advTm="1414">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0">
          <a:extLst>
            <a:ext uri="{FF2B5EF4-FFF2-40B4-BE49-F238E27FC236}">
              <a16:creationId xmlns:a16="http://schemas.microsoft.com/office/drawing/2014/main" id="{5033C7A4-062C-54B2-250B-88085C41D9A9}"/>
            </a:ext>
          </a:extLst>
        </p:cNvPr>
        <p:cNvGrpSpPr/>
        <p:nvPr/>
      </p:nvGrpSpPr>
      <p:grpSpPr>
        <a:xfrm>
          <a:off x="0" y="0"/>
          <a:ext cx="0" cy="0"/>
          <a:chOff x="0" y="0"/>
          <a:chExt cx="0" cy="0"/>
        </a:xfrm>
      </p:grpSpPr>
      <p:sp>
        <p:nvSpPr>
          <p:cNvPr id="111" name="Google Shape;111;p17">
            <a:extLst>
              <a:ext uri="{FF2B5EF4-FFF2-40B4-BE49-F238E27FC236}">
                <a16:creationId xmlns:a16="http://schemas.microsoft.com/office/drawing/2014/main" id="{23DEAC73-70D6-517E-2DB0-8C077FF3F18A}"/>
              </a:ext>
            </a:extLst>
          </p:cNvPr>
          <p:cNvSpPr txBox="1">
            <a:spLocks noGrp="1"/>
          </p:cNvSpPr>
          <p:nvPr>
            <p:ph type="title"/>
          </p:nvPr>
        </p:nvSpPr>
        <p:spPr>
          <a:xfrm>
            <a:off x="727650" y="535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Data Statistics</a:t>
            </a:r>
            <a:endParaRPr dirty="0"/>
          </a:p>
        </p:txBody>
      </p:sp>
      <p:sp>
        <p:nvSpPr>
          <p:cNvPr id="4" name="Google Shape;106;p16">
            <a:extLst>
              <a:ext uri="{FF2B5EF4-FFF2-40B4-BE49-F238E27FC236}">
                <a16:creationId xmlns:a16="http://schemas.microsoft.com/office/drawing/2014/main" id="{38205A32-22E4-3B56-7E43-242ADA49B069}"/>
              </a:ext>
            </a:extLst>
          </p:cNvPr>
          <p:cNvSpPr txBox="1">
            <a:spLocks noGrp="1"/>
          </p:cNvSpPr>
          <p:nvPr>
            <p:ph type="body" idx="1"/>
          </p:nvPr>
        </p:nvSpPr>
        <p:spPr>
          <a:xfrm>
            <a:off x="394223" y="1174908"/>
            <a:ext cx="7688700" cy="588217"/>
          </a:xfrm>
          <a:prstGeom prst="rect">
            <a:avLst/>
          </a:prstGeom>
        </p:spPr>
        <p:txBody>
          <a:bodyPr spcFirstLastPara="1" wrap="square" lIns="91425" tIns="91425" rIns="91425" bIns="91425" anchor="t" anchorCtr="0">
            <a:noAutofit/>
          </a:bodyPr>
          <a:lstStyle/>
          <a:p>
            <a:pPr marL="0" lvl="0" indent="0">
              <a:buNone/>
            </a:pPr>
            <a:r>
              <a:rPr lang="en-US" sz="1400" dirty="0">
                <a:solidFill>
                  <a:srgbClr val="000000"/>
                </a:solidFill>
              </a:rPr>
              <a:t>Pattern for missing values from the original dataset:</a:t>
            </a:r>
            <a:endParaRPr sz="1400" dirty="0">
              <a:solidFill>
                <a:srgbClr val="000000"/>
              </a:solidFill>
            </a:endParaRPr>
          </a:p>
        </p:txBody>
      </p:sp>
      <p:pic>
        <p:nvPicPr>
          <p:cNvPr id="3" name="Picture 2">
            <a:extLst>
              <a:ext uri="{FF2B5EF4-FFF2-40B4-BE49-F238E27FC236}">
                <a16:creationId xmlns:a16="http://schemas.microsoft.com/office/drawing/2014/main" id="{A4A107D3-CE21-86A7-7367-AFFF3A2A9806}"/>
              </a:ext>
            </a:extLst>
          </p:cNvPr>
          <p:cNvPicPr>
            <a:picLocks noChangeAspect="1"/>
          </p:cNvPicPr>
          <p:nvPr/>
        </p:nvPicPr>
        <p:blipFill>
          <a:blip r:embed="rId5"/>
          <a:stretch>
            <a:fillRect/>
          </a:stretch>
        </p:blipFill>
        <p:spPr>
          <a:xfrm>
            <a:off x="894192" y="1712604"/>
            <a:ext cx="7613264" cy="3166987"/>
          </a:xfrm>
          <a:prstGeom prst="rect">
            <a:avLst/>
          </a:prstGeom>
        </p:spPr>
      </p:pic>
      <p:pic>
        <p:nvPicPr>
          <p:cNvPr id="15" name="Audio 14">
            <a:hlinkClick r:id="" action="ppaction://media"/>
            <a:extLst>
              <a:ext uri="{FF2B5EF4-FFF2-40B4-BE49-F238E27FC236}">
                <a16:creationId xmlns:a16="http://schemas.microsoft.com/office/drawing/2014/main" id="{3289FBB2-BF92-03AC-9253-38259F418184}"/>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39844" t="-139844" r="-139844" b="-139844"/>
          <a:stretch>
            <a:fillRect/>
          </a:stretch>
        </p:blipFill>
        <p:spPr>
          <a:xfrm>
            <a:off x="7539228" y="3538728"/>
            <a:ext cx="1543050" cy="1543050"/>
          </a:xfrm>
          <a:prstGeom prst="ellipse">
            <a:avLst/>
          </a:prstGeom>
        </p:spPr>
      </p:pic>
    </p:spTree>
    <p:extLst>
      <p:ext uri="{BB962C8B-B14F-4D97-AF65-F5344CB8AC3E}">
        <p14:creationId xmlns:p14="http://schemas.microsoft.com/office/powerpoint/2010/main" val="3482566615"/>
      </p:ext>
    </p:extLst>
  </p:cSld>
  <p:clrMapOvr>
    <a:masterClrMapping/>
  </p:clrMapOvr>
  <p:transition spd="med" advTm="1707">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0"/>
          <p:cNvSpPr txBox="1">
            <a:spLocks noGrp="1"/>
          </p:cNvSpPr>
          <p:nvPr>
            <p:ph type="title"/>
          </p:nvPr>
        </p:nvSpPr>
        <p:spPr>
          <a:xfrm>
            <a:off x="727650" y="535925"/>
            <a:ext cx="76887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Methods</a:t>
            </a:r>
            <a:endParaRPr/>
          </a:p>
        </p:txBody>
      </p:sp>
      <p:sp>
        <p:nvSpPr>
          <p:cNvPr id="133" name="Google Shape;133;p20"/>
          <p:cNvSpPr txBox="1">
            <a:spLocks noGrp="1"/>
          </p:cNvSpPr>
          <p:nvPr>
            <p:ph type="body" idx="1"/>
          </p:nvPr>
        </p:nvSpPr>
        <p:spPr>
          <a:xfrm>
            <a:off x="727650" y="1543700"/>
            <a:ext cx="7688700" cy="2261100"/>
          </a:xfrm>
          <a:prstGeom prst="rect">
            <a:avLst/>
          </a:prstGeom>
        </p:spPr>
        <p:txBody>
          <a:bodyPr spcFirstLastPara="1" wrap="square" lIns="91425" tIns="91425" rIns="91425" bIns="91425" anchor="t" anchorCtr="0">
            <a:normAutofit fontScale="62500" lnSpcReduction="20000"/>
          </a:bodyPr>
          <a:lstStyle/>
          <a:p>
            <a:pPr marL="0" lvl="0" indent="0" algn="l" rtl="0">
              <a:spcBef>
                <a:spcPts val="0"/>
              </a:spcBef>
              <a:spcAft>
                <a:spcPts val="0"/>
              </a:spcAft>
              <a:buNone/>
            </a:pPr>
            <a:r>
              <a:rPr lang="en" sz="1800" b="1" dirty="0">
                <a:solidFill>
                  <a:srgbClr val="000000"/>
                </a:solidFill>
              </a:rPr>
              <a:t>Data Processing: </a:t>
            </a:r>
            <a:r>
              <a:rPr lang="en" sz="1800" dirty="0">
                <a:solidFill>
                  <a:srgbClr val="000000"/>
                </a:solidFill>
              </a:rPr>
              <a:t>Since the objective of this project is to find the victims, we considered categorizing them into Male / Female genders. The dataset is filtered for records from these two genders for only last 3 years data.</a:t>
            </a:r>
          </a:p>
          <a:p>
            <a:pPr marL="0" lvl="0" indent="0" algn="l" rtl="0">
              <a:spcBef>
                <a:spcPts val="0"/>
              </a:spcBef>
              <a:spcAft>
                <a:spcPts val="0"/>
              </a:spcAft>
              <a:buNone/>
            </a:pPr>
            <a:endParaRPr lang="en" sz="1800" dirty="0">
              <a:solidFill>
                <a:srgbClr val="000000"/>
              </a:solidFill>
            </a:endParaRPr>
          </a:p>
          <a:p>
            <a:pPr marL="0" lvl="0" indent="0" algn="l" rtl="0">
              <a:spcBef>
                <a:spcPts val="0"/>
              </a:spcBef>
              <a:spcAft>
                <a:spcPts val="0"/>
              </a:spcAft>
              <a:buNone/>
            </a:pPr>
            <a:r>
              <a:rPr lang="en" sz="1800" dirty="0">
                <a:solidFill>
                  <a:srgbClr val="000000"/>
                </a:solidFill>
              </a:rPr>
              <a:t>Invalid Latitude and Longitude rows were deleted as outliers distort the cluster representation.  </a:t>
            </a:r>
          </a:p>
          <a:p>
            <a:pPr marL="0" lvl="0" indent="0" algn="l" rtl="0">
              <a:spcBef>
                <a:spcPts val="0"/>
              </a:spcBef>
              <a:spcAft>
                <a:spcPts val="0"/>
              </a:spcAft>
              <a:buNone/>
            </a:pPr>
            <a:endParaRPr lang="en" sz="1800" dirty="0">
              <a:solidFill>
                <a:srgbClr val="000000"/>
              </a:solidFill>
            </a:endParaRPr>
          </a:p>
          <a:p>
            <a:pPr marL="0" lvl="0" indent="0" algn="l" rtl="0">
              <a:spcBef>
                <a:spcPts val="0"/>
              </a:spcBef>
              <a:spcAft>
                <a:spcPts val="0"/>
              </a:spcAft>
              <a:buNone/>
            </a:pPr>
            <a:r>
              <a:rPr lang="en" sz="1800" dirty="0">
                <a:solidFill>
                  <a:srgbClr val="000000"/>
                </a:solidFill>
              </a:rPr>
              <a:t>Redudnant features were dropped so as to reduce the noise.</a:t>
            </a:r>
          </a:p>
          <a:p>
            <a:pPr marL="0" lvl="0" indent="0" algn="l" rtl="0">
              <a:spcBef>
                <a:spcPts val="0"/>
              </a:spcBef>
              <a:spcAft>
                <a:spcPts val="0"/>
              </a:spcAft>
              <a:buNone/>
            </a:pPr>
            <a:endParaRPr lang="en-US" sz="1800" dirty="0">
              <a:solidFill>
                <a:srgbClr val="000000"/>
              </a:solidFill>
            </a:endParaRPr>
          </a:p>
          <a:p>
            <a:pPr marL="0" lvl="0" indent="0" algn="l" rtl="0">
              <a:spcBef>
                <a:spcPts val="0"/>
              </a:spcBef>
              <a:spcAft>
                <a:spcPts val="0"/>
              </a:spcAft>
              <a:buNone/>
            </a:pPr>
            <a:r>
              <a:rPr lang="en-US" sz="1800" dirty="0">
                <a:solidFill>
                  <a:srgbClr val="000000"/>
                </a:solidFill>
              </a:rPr>
              <a:t>Binning is applied to Victim’s  age, so it gives better business perspective.</a:t>
            </a:r>
            <a:endParaRPr sz="1800" dirty="0">
              <a:solidFill>
                <a:srgbClr val="000000"/>
              </a:solidFill>
            </a:endParaRPr>
          </a:p>
          <a:p>
            <a:pPr marL="0" lvl="0" indent="0" algn="l" rtl="0">
              <a:spcBef>
                <a:spcPts val="1200"/>
              </a:spcBef>
              <a:spcAft>
                <a:spcPts val="1200"/>
              </a:spcAft>
              <a:buNone/>
            </a:pPr>
            <a:r>
              <a:rPr lang="en" sz="1800" dirty="0">
                <a:solidFill>
                  <a:srgbClr val="000000"/>
                </a:solidFill>
              </a:rPr>
              <a:t>Hot encoding is applied to mark rows if a specific row contains one of Male / Female gender a</a:t>
            </a:r>
            <a:r>
              <a:rPr lang="en-US" sz="1800" dirty="0" err="1">
                <a:solidFill>
                  <a:srgbClr val="000000"/>
                </a:solidFill>
              </a:rPr>
              <a:t>nd</a:t>
            </a:r>
            <a:r>
              <a:rPr lang="en" sz="1800" dirty="0">
                <a:solidFill>
                  <a:srgbClr val="000000"/>
                </a:solidFill>
              </a:rPr>
              <a:t> Victim Age group to aid in future computations.</a:t>
            </a:r>
            <a:endParaRPr sz="1800" dirty="0">
              <a:solidFill>
                <a:srgbClr val="000000"/>
              </a:solidFill>
            </a:endParaRPr>
          </a:p>
        </p:txBody>
      </p:sp>
      <p:pic>
        <p:nvPicPr>
          <p:cNvPr id="13" name="Audio 12">
            <a:hlinkClick r:id="" action="ppaction://media"/>
            <a:extLst>
              <a:ext uri="{FF2B5EF4-FFF2-40B4-BE49-F238E27FC236}">
                <a16:creationId xmlns:a16="http://schemas.microsoft.com/office/drawing/2014/main" id="{91B348CE-4A5D-4319-9E40-06A6CFA763A5}"/>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med" advTm="1481">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1"/>
          <p:cNvSpPr txBox="1">
            <a:spLocks noGrp="1"/>
          </p:cNvSpPr>
          <p:nvPr>
            <p:ph type="title"/>
          </p:nvPr>
        </p:nvSpPr>
        <p:spPr>
          <a:xfrm>
            <a:off x="727800" y="573200"/>
            <a:ext cx="7688400" cy="5352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Model Algorithms</a:t>
            </a:r>
            <a:endParaRPr dirty="0"/>
          </a:p>
        </p:txBody>
      </p:sp>
      <p:sp>
        <p:nvSpPr>
          <p:cNvPr id="139" name="Google Shape;139;p21"/>
          <p:cNvSpPr txBox="1">
            <a:spLocks noGrp="1"/>
          </p:cNvSpPr>
          <p:nvPr>
            <p:ph type="body" idx="1"/>
          </p:nvPr>
        </p:nvSpPr>
        <p:spPr>
          <a:xfrm>
            <a:off x="412525" y="1268200"/>
            <a:ext cx="8039360" cy="3349200"/>
          </a:xfrm>
          <a:prstGeom prst="rect">
            <a:avLst/>
          </a:prstGeom>
        </p:spPr>
        <p:txBody>
          <a:bodyPr spcFirstLastPara="1" wrap="square" lIns="91425" tIns="91425" rIns="91425" bIns="91425" anchor="t" anchorCtr="0">
            <a:normAutofit lnSpcReduction="10000"/>
          </a:bodyPr>
          <a:lstStyle/>
          <a:p>
            <a:pPr marL="0" lvl="0" indent="0" algn="l" rtl="0">
              <a:lnSpc>
                <a:spcPct val="150000"/>
              </a:lnSpc>
              <a:spcBef>
                <a:spcPts val="800"/>
              </a:spcBef>
              <a:spcAft>
                <a:spcPts val="1200"/>
              </a:spcAft>
              <a:buNone/>
            </a:pPr>
            <a:r>
              <a:rPr lang="en-US" sz="1400" dirty="0">
                <a:solidFill>
                  <a:srgbClr val="000000"/>
                </a:solidFill>
              </a:rPr>
              <a:t>After the Data pre-processing and hot encoding, dropping null values and filtering out for Male / Female gender, the dataset contains more than 250K records.</a:t>
            </a:r>
          </a:p>
          <a:p>
            <a:pPr marL="0" lvl="0" indent="0" algn="l" rtl="0">
              <a:lnSpc>
                <a:spcPct val="150000"/>
              </a:lnSpc>
              <a:spcBef>
                <a:spcPts val="800"/>
              </a:spcBef>
              <a:spcAft>
                <a:spcPts val="1200"/>
              </a:spcAft>
              <a:buNone/>
            </a:pPr>
            <a:r>
              <a:rPr lang="en-US" sz="1400" dirty="0">
                <a:solidFill>
                  <a:srgbClr val="000000"/>
                </a:solidFill>
              </a:rPr>
              <a:t>To successfully work with this kind of high datasets, we used the following clustering models:</a:t>
            </a:r>
          </a:p>
          <a:p>
            <a:pPr marL="0" lvl="0" indent="0" algn="l" rtl="0">
              <a:lnSpc>
                <a:spcPct val="150000"/>
              </a:lnSpc>
              <a:spcBef>
                <a:spcPts val="800"/>
              </a:spcBef>
              <a:spcAft>
                <a:spcPts val="1200"/>
              </a:spcAft>
              <a:buNone/>
            </a:pPr>
            <a:r>
              <a:rPr lang="en-US" sz="1400" b="1" dirty="0" err="1">
                <a:solidFill>
                  <a:srgbClr val="000000"/>
                </a:solidFill>
              </a:rPr>
              <a:t>MiniBatchKMeans</a:t>
            </a:r>
            <a:endParaRPr lang="en-US" sz="1400" b="1" dirty="0">
              <a:solidFill>
                <a:srgbClr val="000000"/>
              </a:solidFill>
            </a:endParaRPr>
          </a:p>
          <a:p>
            <a:pPr marL="0" lvl="0" indent="0" algn="l" rtl="0">
              <a:lnSpc>
                <a:spcPct val="150000"/>
              </a:lnSpc>
              <a:spcBef>
                <a:spcPts val="800"/>
              </a:spcBef>
              <a:spcAft>
                <a:spcPts val="1200"/>
              </a:spcAft>
              <a:buNone/>
            </a:pPr>
            <a:r>
              <a:rPr lang="en-US" sz="1400" b="1" dirty="0">
                <a:solidFill>
                  <a:srgbClr val="000000"/>
                </a:solidFill>
              </a:rPr>
              <a:t>Gaussian Mixture</a:t>
            </a:r>
          </a:p>
          <a:p>
            <a:pPr marL="0" lvl="0" indent="0" algn="l" rtl="0">
              <a:lnSpc>
                <a:spcPct val="150000"/>
              </a:lnSpc>
              <a:spcBef>
                <a:spcPts val="800"/>
              </a:spcBef>
              <a:spcAft>
                <a:spcPts val="1200"/>
              </a:spcAft>
              <a:buNone/>
            </a:pPr>
            <a:r>
              <a:rPr lang="en-US" sz="1400" b="1" dirty="0">
                <a:solidFill>
                  <a:srgbClr val="000000"/>
                </a:solidFill>
              </a:rPr>
              <a:t>Birch</a:t>
            </a:r>
          </a:p>
          <a:p>
            <a:pPr marL="0" lvl="0" indent="0" algn="l" rtl="0">
              <a:lnSpc>
                <a:spcPct val="150000"/>
              </a:lnSpc>
              <a:spcBef>
                <a:spcPts val="800"/>
              </a:spcBef>
              <a:spcAft>
                <a:spcPts val="1200"/>
              </a:spcAft>
              <a:buNone/>
            </a:pPr>
            <a:endParaRPr lang="en-US" sz="1400" dirty="0"/>
          </a:p>
          <a:p>
            <a:pPr marL="0" lvl="0" indent="0" algn="l" rtl="0">
              <a:lnSpc>
                <a:spcPct val="150000"/>
              </a:lnSpc>
              <a:spcBef>
                <a:spcPts val="800"/>
              </a:spcBef>
              <a:spcAft>
                <a:spcPts val="1200"/>
              </a:spcAft>
              <a:buNone/>
            </a:pPr>
            <a:endParaRPr sz="1400" dirty="0"/>
          </a:p>
        </p:txBody>
      </p:sp>
      <p:pic>
        <p:nvPicPr>
          <p:cNvPr id="17" name="Audio 16">
            <a:hlinkClick r:id="" action="ppaction://media"/>
            <a:extLst>
              <a:ext uri="{FF2B5EF4-FFF2-40B4-BE49-F238E27FC236}">
                <a16:creationId xmlns:a16="http://schemas.microsoft.com/office/drawing/2014/main" id="{A110BB20-57F3-EF32-4A56-982A4DB222D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39844" t="-139844" r="-139844" b="-139844"/>
          <a:stretch>
            <a:fillRect/>
          </a:stretch>
        </p:blipFill>
        <p:spPr>
          <a:xfrm>
            <a:off x="7539228" y="3538728"/>
            <a:ext cx="1543050" cy="1543050"/>
          </a:xfrm>
          <a:prstGeom prst="ellipse">
            <a:avLst/>
          </a:prstGeom>
        </p:spPr>
      </p:pic>
    </p:spTree>
  </p:cSld>
  <p:clrMapOvr>
    <a:masterClrMapping/>
  </p:clrMapOvr>
  <p:transition spd="med" advTm="1319">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Metadata/LabelInfo.xml><?xml version="1.0" encoding="utf-8"?>
<clbl:labelList xmlns:clbl="http://schemas.microsoft.com/office/2020/mipLabelMetadata">
  <clbl:label id="{87ba5c36-b7cf-4793-bbc2-bd5b3a9f95ca}" enabled="1" method="Privileged" siteId="{72f988bf-86f1-41af-91ab-2d7cd011db47}" contentBits="0" removed="0"/>
</clbl:labelList>
</file>

<file path=docProps/app.xml><?xml version="1.0" encoding="utf-8"?>
<Properties xmlns="http://schemas.openxmlformats.org/officeDocument/2006/extended-properties" xmlns:vt="http://schemas.openxmlformats.org/officeDocument/2006/docPropsVTypes">
  <TotalTime>249</TotalTime>
  <Words>785</Words>
  <Application>Microsoft Office PowerPoint</Application>
  <PresentationFormat>On-screen Show (16:9)</PresentationFormat>
  <Paragraphs>53</Paragraphs>
  <Slides>14</Slides>
  <Notes>12</Notes>
  <HiddenSlides>0</HiddenSlides>
  <MMClips>14</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Lato</vt:lpstr>
      <vt:lpstr>Arial</vt:lpstr>
      <vt:lpstr>Raleway</vt:lpstr>
      <vt:lpstr>Streamline</vt:lpstr>
      <vt:lpstr>Crime Data Report – City of Los Angeles</vt:lpstr>
      <vt:lpstr>Background</vt:lpstr>
      <vt:lpstr>Objective</vt:lpstr>
      <vt:lpstr>Methods</vt:lpstr>
      <vt:lpstr>Data Statistics</vt:lpstr>
      <vt:lpstr>Data Statistics</vt:lpstr>
      <vt:lpstr>Data Statistics</vt:lpstr>
      <vt:lpstr>Methods</vt:lpstr>
      <vt:lpstr>Model Algorithms</vt:lpstr>
      <vt:lpstr>Results Comparison</vt:lpstr>
      <vt:lpstr>Visualization</vt:lpstr>
      <vt:lpstr>Conclusion</vt:lpstr>
      <vt:lpstr>Deployment</vt:lpstr>
      <vt:lpstr>   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Lakshmi deepti Pamula</cp:lastModifiedBy>
  <cp:revision>37</cp:revision>
  <dcterms:modified xsi:type="dcterms:W3CDTF">2025-06-23T10:37:05Z</dcterms:modified>
</cp:coreProperties>
</file>